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4" r:id="rId4"/>
    <p:sldId id="265" r:id="rId5"/>
    <p:sldId id="262" r:id="rId6"/>
    <p:sldId id="258" r:id="rId7"/>
    <p:sldId id="263" r:id="rId8"/>
    <p:sldId id="266" r:id="rId9"/>
    <p:sldId id="267" r:id="rId10"/>
    <p:sldId id="268" r:id="rId11"/>
    <p:sldId id="275" r:id="rId12"/>
    <p:sldId id="270" r:id="rId13"/>
    <p:sldId id="259" r:id="rId14"/>
    <p:sldId id="269" r:id="rId15"/>
    <p:sldId id="271" r:id="rId16"/>
    <p:sldId id="273" r:id="rId17"/>
    <p:sldId id="274" r:id="rId18"/>
    <p:sldId id="276" r:id="rId19"/>
    <p:sldId id="277" r:id="rId20"/>
    <p:sldId id="272" r:id="rId21"/>
    <p:sldId id="278" r:id="rId22"/>
    <p:sldId id="279" r:id="rId23"/>
    <p:sldId id="26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1" r:id="rId33"/>
    <p:sldId id="292" r:id="rId34"/>
    <p:sldId id="261" r:id="rId35"/>
    <p:sldId id="293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8" autoAdjust="0"/>
    <p:restoredTop sz="94314" autoAdjust="0"/>
  </p:normalViewPr>
  <p:slideViewPr>
    <p:cSldViewPr snapToGrid="0">
      <p:cViewPr varScale="1">
        <p:scale>
          <a:sx n="156" d="100"/>
          <a:sy n="156" d="100"/>
        </p:scale>
        <p:origin x="7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02F5-EEC7-43F1-8753-E49F1251FB00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6AB37-21CE-43C9-98D2-EEC12DC16F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04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6AB37-21CE-43C9-98D2-EEC12DC16FE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30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6AB37-21CE-43C9-98D2-EEC12DC16FE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749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6AB37-21CE-43C9-98D2-EEC12DC16FE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48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4DCBA-51AC-D91B-47BB-225CDD2CA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D35443-63AB-3EC9-4C95-14517F26F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7DC0BC-8B6B-5D06-F648-6BEC56232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A1CF83-B8C3-0527-DB73-39EF864D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3C2DC4-176A-869E-5524-2BB4AC92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27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FA9E8-094A-D4BE-26F7-3C24200E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962626-7AC7-B1E5-C4CC-9DEEDC12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C26FA6-3AB6-5F0F-96BC-7C1E58F0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9942ED-8906-52F9-E382-E7C8FEF5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B9C5B7-32BF-6057-C07A-F35836BF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32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563645D-7CB2-6F76-9456-8622C20F0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D5E55E-6695-B7B7-9C3E-81A7FA8CE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7D1E62-79D6-81D5-417F-04A18360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7AB272-8120-A724-2DD5-02DF78AA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5E0427-9A80-23C2-23DD-0E0788B5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07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E5284-E6A7-DB8E-F4AD-683E7228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C3518F-E7CF-A5A9-772C-686B8E761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2D7864-750A-0C68-0679-1E065850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7D2C57-3681-4A39-E0B0-4A4A9386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25840A-99A4-0733-D2A5-3C6DA7AB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99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A5DA9-35BA-51E2-0602-E45F73A0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70AA28-5A70-EF53-8E37-3BBF60A72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086CC4-5AE6-24A5-8E01-5AA15EE9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E24F4A-A52C-43FE-C759-83753D3DA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9929D9-41D6-A96B-F658-3093CF76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134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667688-E3C2-365B-E7B1-3A09A26F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6CCC1-A33B-201B-5126-CC5DF3A3A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DB83EA-3693-E5A1-4DA0-D7C260403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8A9F6EB-DF8A-7785-28B5-E1DD7893C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B4D81CD-4A15-EB38-5E54-9CF64E96B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7FE8CD-30B4-82D9-6A3D-B5B7948D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33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288C8-1A78-D9CD-48BD-C78FC8C8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F2DA23-D978-4625-4958-134BDCAE9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290B02-5C50-D04F-76AD-4D18BB038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D1D64ED-6A45-9F9E-18DB-FAFE0C047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BFBE9D-957A-678B-4E8F-6BF86C2A0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BA2C9A-E056-8B84-773D-956B58F4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52D1E4F-C411-E9C1-184F-C4758942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2ED124-F997-8EDB-DC6D-5791A127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5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78DDD-85A0-8A88-85BC-77BC2596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D3DC6CF-DE9A-8D77-4454-27F7EC81C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63892C1-B560-38AF-0E46-C7384C10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D7D0F1-C437-5040-82FC-AEB9ADA0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108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2FC309F-5D21-2DC0-2299-EECC9A91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B7DFA01-E969-6DD8-CB5B-DDAB9A55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4946CC-D32E-B973-93C3-DF7B666B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354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BF451-5FC6-82F6-637D-0F7A8333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9D7F59-F1BE-F3D4-37A5-69E826EB8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A7818BD-75ED-0ED7-9684-90CF26D31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59D47E-1CD2-7F02-8736-BEA8066F9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970CE9-FE59-884B-AA87-6525267E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8824D4-B6A6-7EC0-3559-C0116A43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3BD5F-7280-1728-56F0-85893636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0250C36-27A7-A928-3E18-262A19162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26AF92-F7AE-DFE9-668F-2301504B8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65A76F-A3EE-A51A-DFE1-4ED26DB1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173AB-9719-AA37-2A31-BF074D47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1EE834-E54F-316C-CB95-5DEDD844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29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FC02BF7-E234-88FF-25C1-67A0168D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F9B0BC-6ECF-7838-6875-F96D7CEC2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6892DF-9D40-70F0-ADDE-D0298766F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697C4A-BE63-4EF5-B0E1-B2249042B5A8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84B6F0-6550-3CE3-1E23-FA4AEE921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81F80E-2576-6419-3956-6B702AF86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2FB4CB-5B9C-4887-8DFF-DBBABBC4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30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E718C-0417-3EF3-A019-EEE0579E7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5" y="1915407"/>
            <a:ext cx="10744202" cy="2638413"/>
          </a:xfrm>
        </p:spPr>
        <p:txBody>
          <a:bodyPr>
            <a:noAutofit/>
          </a:bodyPr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and Global </a:t>
            </a:r>
            <a:b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Distillation for Detectors</a:t>
            </a:r>
            <a:b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C6EBF5-3EC0-CE96-1EDC-3B173C13B3CF}"/>
              </a:ext>
            </a:extLst>
          </p:cNvPr>
          <p:cNvSpPr txBox="1"/>
          <p:nvPr/>
        </p:nvSpPr>
        <p:spPr>
          <a:xfrm>
            <a:off x="4040249" y="4607829"/>
            <a:ext cx="4111501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Zhendong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</a:t>
            </a:r>
          </a:p>
          <a:p>
            <a:pPr algn="ctr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Xiaohu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Jiang</a:t>
            </a:r>
          </a:p>
          <a:p>
            <a:pPr algn="ctr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Zehuan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Yuan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Chun Yuan</a:t>
            </a:r>
          </a:p>
          <a:p>
            <a:pPr algn="ctr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 Li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Yuan Gong</a:t>
            </a:r>
          </a:p>
          <a:p>
            <a:pPr algn="ctr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Danpei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Zhao</a:t>
            </a:r>
          </a:p>
        </p:txBody>
      </p:sp>
    </p:spTree>
    <p:extLst>
      <p:ext uri="{BB962C8B-B14F-4D97-AF65-F5344CB8AC3E}">
        <p14:creationId xmlns:p14="http://schemas.microsoft.com/office/powerpoint/2010/main" val="257568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C05E-2155-1036-8BB9-AA7ACE1C9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AEB45B-DF00-BA93-E763-D0D061F0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F2DB8F-C3D8-8FAA-D495-F8F9370A9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proposed by Hinton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[11], which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soften the teacher model output to transfer the dark knowledge to student model</a:t>
            </a: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[23] proves that the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information from intermediate layers from teacher model is also helpful to guide the student model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first apply knowledge distillation to detector by distilling knowledge on neck feature, classification head and regression head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23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2CD21-2653-0348-30AA-80919580B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0FA8E-6D45-01FD-E252-190FF602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E3CD1-BFEC-72EB-9B9B-A5F870C4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[13] and CBAM [30] show that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focusing on crucial pixels and channels helps CNN-based model get better results</a:t>
            </a: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Zagoruyko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[34] use a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simply way to get the spatial attention mask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improve the performance of distillation</a:t>
            </a:r>
          </a:p>
        </p:txBody>
      </p:sp>
    </p:spTree>
    <p:extLst>
      <p:ext uri="{BB962C8B-B14F-4D97-AF65-F5344CB8AC3E}">
        <p14:creationId xmlns:p14="http://schemas.microsoft.com/office/powerpoint/2010/main" val="379703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654B9-C373-1022-3A2E-819CBD29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AB60B-43D4-C148-6B48-016ADECD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67844A-9463-8338-BDA8-8BE7D66A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FGFI [28] and TADF [25] use the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fine-grained and Gaussian Mask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the distillation area, respectively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 [5] distills the areas where the performance of student and teacher is different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FKD [35] uses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masks and Non-local module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[29] to guide the student and distills the relation, respectively</a:t>
            </a:r>
          </a:p>
        </p:txBody>
      </p:sp>
    </p:spTree>
    <p:extLst>
      <p:ext uri="{BB962C8B-B14F-4D97-AF65-F5344CB8AC3E}">
        <p14:creationId xmlns:p14="http://schemas.microsoft.com/office/powerpoint/2010/main" val="2199447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1AD07-94D9-0D4F-9664-FF0B30B81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0CB04-60BF-DE6B-8726-5665845C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082F3-9D51-D846-1B13-EA659DBF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5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8842D-7690-5FAE-E7FF-7E18E914B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B0AAB-A236-9715-7279-B17224C7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Illustration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EA21C6C-F06D-4D4A-991F-73FB7CCC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26" y="1359088"/>
            <a:ext cx="9733547" cy="52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44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13AF0-6E7C-542C-B39F-6A485CE92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909CF-E797-E95E-1DA9-CF794746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12B961A-B055-ECB9-1951-5E4D02DC1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Firstly, we set a binary mask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separate the background and foreground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ground-truth boxes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coordinate of 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feature map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12B961A-B055-ECB9-1951-5E4D02DC1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825625"/>
                <a:ext cx="11353800" cy="4351338"/>
              </a:xfrm>
              <a:blipFill>
                <a:blip r:embed="rId2"/>
                <a:stretch>
                  <a:fillRect l="-75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8FACF731-47D6-3FAF-6538-FE378550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848" y="2259993"/>
            <a:ext cx="2766304" cy="911018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0D4B2-69D8-60E0-D406-E7DDE1A87376}"/>
              </a:ext>
            </a:extLst>
          </p:cNvPr>
          <p:cNvGrpSpPr/>
          <p:nvPr/>
        </p:nvGrpSpPr>
        <p:grpSpPr>
          <a:xfrm>
            <a:off x="569986" y="4598007"/>
            <a:ext cx="11052025" cy="1713893"/>
            <a:chOff x="838200" y="4350023"/>
            <a:chExt cx="10632925" cy="171977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9082E55-BD01-E011-BAC5-B20BA29A1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4350023"/>
              <a:ext cx="6011337" cy="1719779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0A57644-A003-0C2F-A828-0730561D2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985" y="4660004"/>
              <a:ext cx="4612140" cy="1099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87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237D-F84B-A9F7-1607-D854F814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7E3E3-CA4E-9583-6774-194F50EE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7FE68952-DFB6-645C-90A8-B59F414969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825625"/>
                <a:ext cx="113538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 the effect of different scale targets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also set a scale mask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the height and width of ground truth box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pixel belongs to different targets, we choose the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smallest box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7FE68952-DFB6-645C-90A8-B59F41496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825625"/>
                <a:ext cx="11353800" cy="4667250"/>
              </a:xfrm>
              <a:blipFill>
                <a:blip r:embed="rId2"/>
                <a:stretch>
                  <a:fillRect l="-752" t="-1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CC81DB4E-79E6-9F1F-6D61-A4C4F53D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375" y="2239811"/>
            <a:ext cx="3829584" cy="108612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548AD5-9AC3-E4E7-C69C-12BFC705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43" y="2239811"/>
            <a:ext cx="3358621" cy="10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87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ED6A4-CCD0-D2D7-121F-DFA38EFC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DA729-7185-6811-152D-6C90751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FA8A512-FBF2-BE96-1FBE-167DB045F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825625"/>
                <a:ext cx="11353800" cy="490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get spatial and channel attention mask, we first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absolute mean values on different pixels and channels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respectively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spatial and channel attention map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can get the corresponding attention mask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temperature proposed by Hinton </a:t>
                </a:r>
                <a:r>
                  <a:rPr lang="en-US" altLang="zh-TW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al.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[11]</a:t>
                </a:r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FA8A512-FBF2-BE96-1FBE-167DB045F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825625"/>
                <a:ext cx="11353800" cy="4900028"/>
              </a:xfrm>
              <a:blipFill>
                <a:blip r:embed="rId2"/>
                <a:stretch>
                  <a:fillRect l="-752" t="-17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A3D5E279-8EFA-4211-DFA8-28E5EBC8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294" y="2590383"/>
            <a:ext cx="2235263" cy="7925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FC4AC7-DF9E-857C-2183-9E1A484B9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45" y="2590383"/>
            <a:ext cx="2769279" cy="78843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25C317-9A59-DFFB-616A-7D8560013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842" y="4668468"/>
            <a:ext cx="4012315" cy="45324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4EF0FA3-100E-8281-A827-5C2A7B9E3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673" y="5121711"/>
            <a:ext cx="3852652" cy="4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5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6187-F6F5-63C6-59DB-006CF32FA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2D369-E745-ABF5-901F-4B9606EE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FDEC7609-0838-FE13-4A06-56D74D7780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825625"/>
                <a:ext cx="11353800" cy="490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 mask are significant different between teacher and student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so we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teacher’s mask to guide the student’s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	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teacher and student, </a:t>
                </a:r>
                <a:br>
                  <a:rPr lang="en-US" altLang="zh-TW" sz="24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L1-norm Loss,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factor to balance the loss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FDEC7609-0838-FE13-4A06-56D74D778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825625"/>
                <a:ext cx="11353800" cy="4900028"/>
              </a:xfrm>
              <a:blipFill>
                <a:blip r:embed="rId2"/>
                <a:stretch>
                  <a:fillRect l="-752" t="-17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A4D46C39-D095-1E71-FE93-10748A36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371" y="2623187"/>
            <a:ext cx="3947257" cy="4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0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B3150-870D-141F-68E4-139C50A8E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00E3A5-E9BF-AECC-8CAC-AF19FFE2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7C8E9BF-8DF7-B3FF-B2A9-261F8F9FC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90002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all masks, we can finally calculate the loss of feature and Focal Distillation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C0A0DB-0867-86DC-6EC7-2D6F8F14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97" y="4557260"/>
            <a:ext cx="2428165" cy="445163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155C456F-7CF6-7198-8A4C-E0F5E75A83A0}"/>
              </a:ext>
            </a:extLst>
          </p:cNvPr>
          <p:cNvGrpSpPr/>
          <p:nvPr/>
        </p:nvGrpSpPr>
        <p:grpSpPr>
          <a:xfrm>
            <a:off x="2767597" y="2508902"/>
            <a:ext cx="6656805" cy="1840195"/>
            <a:chOff x="2337863" y="2602930"/>
            <a:chExt cx="7516274" cy="221762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2F8AA15-A104-8F98-7AE8-B0B0A0C4C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863" y="2602930"/>
              <a:ext cx="7516274" cy="218152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2BCD48C-648E-EED2-7F49-E085CA69B0B7}"/>
                </a:ext>
              </a:extLst>
            </p:cNvPr>
            <p:cNvSpPr/>
            <p:nvPr/>
          </p:nvSpPr>
          <p:spPr>
            <a:xfrm>
              <a:off x="3356811" y="2602930"/>
              <a:ext cx="6497326" cy="1054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011A3C2-9D84-F033-927E-44236863E3A2}"/>
                </a:ext>
              </a:extLst>
            </p:cNvPr>
            <p:cNvSpPr/>
            <p:nvPr/>
          </p:nvSpPr>
          <p:spPr>
            <a:xfrm>
              <a:off x="2692400" y="3765883"/>
              <a:ext cx="7161737" cy="105467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636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A0B5D-9626-CC34-C8DF-2A28E1DE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E947E7-ADD9-4CF3-1105-6CEE4CA2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220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ED2D7-FC8E-86FA-2762-45458F92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05FDA0-0116-FE6D-5168-AE2CAE58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B70C8B-A6BA-FC64-07C2-E0D4919A1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first use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GcBlock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 to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 the global relation information in a single image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830653-12F9-A041-75F1-ECB89D976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620" y="2267703"/>
            <a:ext cx="3104759" cy="42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8D165-A76E-E761-51B6-AE5C105AE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8A107-FF8D-468C-C4CC-9D3C51D8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9BE27E-1BF5-DF72-D6A8-9B5BE8324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capturing the global information, we can calculate the loss of Global Distillation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57E1036-72EC-EF77-039F-3899929E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208" y="3005586"/>
            <a:ext cx="4051584" cy="625854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7ECB39-1394-3CC2-4381-4BA57A1D0049}"/>
              </a:ext>
            </a:extLst>
          </p:cNvPr>
          <p:cNvGrpSpPr/>
          <p:nvPr/>
        </p:nvGrpSpPr>
        <p:grpSpPr>
          <a:xfrm>
            <a:off x="2904549" y="3631440"/>
            <a:ext cx="6382902" cy="750316"/>
            <a:chOff x="2510506" y="3616342"/>
            <a:chExt cx="7103481" cy="95507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6B01159-C0CF-F816-A7D1-824C9909C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0506" y="3903040"/>
              <a:ext cx="4203278" cy="38167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16C491A-67CD-7403-EFDD-133A5D269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6277" y="3616342"/>
              <a:ext cx="2967710" cy="955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9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28A1-0DD7-2597-73F4-92E5D37EA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361CB-7BFB-BA0B-827C-69456BBB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Distillation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E1F520-FDC9-81E6-3B38-AAF0DCEF4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previously mentioned losses, we can train the student detector with</a:t>
                </a: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calculated only on feature maps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it can be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easily applied to different detectors 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E1F520-FDC9-81E6-3B38-AAF0DCEF4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825625"/>
                <a:ext cx="11353800" cy="4351338"/>
              </a:xfrm>
              <a:blipFill>
                <a:blip r:embed="rId2"/>
                <a:stretch>
                  <a:fillRect l="-75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A080905C-07A9-CD71-9F39-C0AAB183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50" y="2304714"/>
            <a:ext cx="394390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2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ABB6E-D033-49EA-D50D-3E8FEFCAB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57CB9-C795-BADA-20EC-D4DEE71F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6C24D4-6688-4918-5B82-84C0344F2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17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C7D5-38F6-235D-32D6-AC7ED6725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EBC7-4B54-56B2-7C51-18DE218D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2F2816C9-A4CE-F490-BDCC-DF9268DB07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825625"/>
                <a:ext cx="113538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 and test on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COCO dataset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[18], which contains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object classes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120k images for training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5k images for testing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experiments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Precision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Recall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metrics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= 	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(5e-5, 2.5e-5, 5e-5, 5e-7)		for all Two-stage models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(1e-3, 5e-4, 1e-3, 5e-6)		for all One-stage Anchor-based models</a:t>
                </a:r>
                <a:b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(1.6e-3, 8e-4, 8e-3, 8e-6)		for all One-stage Anchor-free models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 with 24 epochs with SGD optimizer</a:t>
                </a:r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2F2816C9-A4CE-F490-BDCC-DF9268DB0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825625"/>
                <a:ext cx="11353800" cy="4667250"/>
              </a:xfrm>
              <a:blipFill>
                <a:blip r:embed="rId2"/>
                <a:stretch>
                  <a:fillRect l="-752" t="-18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30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037E-CB5B-C386-46B6-54C85AC1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17668B-833F-F421-1C34-6AD77179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167F55C-2F77-8F19-30DE-AED851A8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experiments on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Two-stage model:			Faster RCNN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One-stage Anchor-based model: 	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RetianNet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One-stage Anchor-free model:	FCOS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FGFI [28]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GID [5]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model is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ResNet-101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student model is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RestNet-50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[9]</a:t>
            </a:r>
          </a:p>
        </p:txBody>
      </p:sp>
    </p:spTree>
    <p:extLst>
      <p:ext uri="{BB962C8B-B14F-4D97-AF65-F5344CB8AC3E}">
        <p14:creationId xmlns:p14="http://schemas.microsoft.com/office/powerpoint/2010/main" val="3242424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1E8E3-821D-6162-E71C-903F010F2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309FDE-7AC7-8C2B-9056-156C3122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0440724-BE54-35C5-D49D-F6BAC281F54A}"/>
              </a:ext>
            </a:extLst>
          </p:cNvPr>
          <p:cNvGrpSpPr/>
          <p:nvPr/>
        </p:nvGrpSpPr>
        <p:grpSpPr>
          <a:xfrm>
            <a:off x="1039255" y="1498559"/>
            <a:ext cx="10113490" cy="4994316"/>
            <a:chOff x="1130359" y="1383631"/>
            <a:chExt cx="10657487" cy="539014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58F0109-9E7E-3E1C-90A6-E98B14E52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359" y="1383631"/>
              <a:ext cx="5233498" cy="539014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B9AF4EE-FD88-6CD8-CD94-88968DC08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857" y="3335496"/>
              <a:ext cx="5423989" cy="1486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28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8121-20BE-081B-D7DC-5F643A5E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E86088-3E9E-42E5-787B-723463F6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53937AE-CF0F-7041-FA32-E64586B9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experiments between heterogeneous backbones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model is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ResNeXt101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model is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FKD [28]</a:t>
            </a:r>
          </a:p>
        </p:txBody>
      </p:sp>
    </p:spTree>
    <p:extLst>
      <p:ext uri="{BB962C8B-B14F-4D97-AF65-F5344CB8AC3E}">
        <p14:creationId xmlns:p14="http://schemas.microsoft.com/office/powerpoint/2010/main" val="4044745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524A-4E9E-5CC8-BFD3-4D684FF7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515D2-6235-275F-D79C-8A324D20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093982-D2BF-7A7B-B12F-C56BFC49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6" y="1474797"/>
            <a:ext cx="9311687" cy="51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0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8E-7620-AB0C-D5CF-DB541DD5D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CD830-DC86-855A-55B5-ECE83AF7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4802DB-AB44-9F5B-3FB8-7D1A4A19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83" y="1746874"/>
            <a:ext cx="10212434" cy="47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3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3DDC9-63B6-51EE-76F7-C249F3EF3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96151-BA4F-B96D-8721-30FBAA83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B51C66-418F-6A60-43B3-1121DB1F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object detection,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foreground-background class imbalance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only a key point but also a challenge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do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 on foreground and background evenly, then we’ll get a worst result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only do KD on foreground or background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CB1AC6-64F1-C038-3CF8-EA273301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85" y="3429000"/>
            <a:ext cx="5165230" cy="31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25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BA164-EAD7-B925-DBA8-A99D87210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47084-FB9C-0CEE-B614-10153335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D657C62-BF0D-5474-1AD5-0DB28388E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influences of Focal Loss and Globa Loss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find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Focal Loss benefits more to the large size targets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Loss benefits more to the small and medium targets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0C623F-8053-0FC7-B198-8D467906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31" y="3026639"/>
            <a:ext cx="4048937" cy="360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00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9F217-D7FC-4C3F-D54D-F2FF3264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3C8DD-956E-1222-8670-85AA3F03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C30D50-2B6B-9F3F-6CC2-1B7123EAF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influences of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attention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 attention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705637-936A-0BFB-3ABA-20EE88C2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444" y="2580549"/>
            <a:ext cx="5099112" cy="37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0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8F984-7A49-3472-B7AD-EE4EA36B2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06627-AA5B-1291-61C6-35227FD8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8E87313-F9DE-2CA5-FD82-FA79D0B4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influences of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GcBlock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[2]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with Non-local module [29]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232E7D-E662-5EBA-D9B6-A269ABDAF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41" y="3429000"/>
            <a:ext cx="5820717" cy="25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6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ABD95-34FA-F5C6-D9C2-FD655BC7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D6765D-B7C9-2817-9C65-FC932D64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A19979A-1ED6-F139-7387-A0FCA33F8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influences of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C6447A-7820-AF83-E579-DDEAEB3A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856" y="3429000"/>
            <a:ext cx="5804288" cy="192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83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79CB9-63EF-3FB9-6026-B2C05623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9AC84-4803-5CCB-F01A-A94E6174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9F12BB-7EEC-3A5A-D941-9A4AD4083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978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9F2E4-BA5E-30A5-EFE4-ED89EFFF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7E4F5-5EEF-BBDA-8200-40CBEA1A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FA2FF53-FC52-6133-6877-D75EB54C9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out the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detector needs to pay attention to both the crucial part and global relations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teacher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Focal and Global Distillation (FGD)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guide the student detector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FGD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on different types of detector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experiments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it can bring improvement by initializing student’s parameters be like teacher’s</a:t>
            </a:r>
          </a:p>
        </p:txBody>
      </p:sp>
    </p:spTree>
    <p:extLst>
      <p:ext uri="{BB962C8B-B14F-4D97-AF65-F5344CB8AC3E}">
        <p14:creationId xmlns:p14="http://schemas.microsoft.com/office/powerpoint/2010/main" val="2360289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69E1D-3D36-563F-1DCB-45502A48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397FC7-DFF4-B37D-E57C-E0F2FAC0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867A53-B26D-C77A-92A8-61DE740A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26" y="1438025"/>
            <a:ext cx="4262882" cy="51673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90A276-9A32-123C-2C13-D4F98DA6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32" y="1438025"/>
            <a:ext cx="4936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5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FDC2B-84EF-6F84-13B9-288D51A3C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B91F3-9291-DACD-4CD1-19DBB823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0A4481F-DDD6-BE7A-9491-41F3E5A4FC35}"/>
              </a:ext>
            </a:extLst>
          </p:cNvPr>
          <p:cNvGrpSpPr/>
          <p:nvPr/>
        </p:nvGrpSpPr>
        <p:grpSpPr>
          <a:xfrm>
            <a:off x="838200" y="1690688"/>
            <a:ext cx="5430254" cy="4496667"/>
            <a:chOff x="838201" y="1445641"/>
            <a:chExt cx="5430254" cy="44966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D4459BC-2EE1-CF94-AA86-ADD19D1F7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1" y="1445641"/>
              <a:ext cx="5394158" cy="172851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C2A1B03-AEA6-4C2B-62A1-0C9D09CA3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297" y="3174155"/>
              <a:ext cx="5394158" cy="276815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0029E03-C3BC-C9E9-B72B-02AA15B4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553" y="1618467"/>
            <a:ext cx="4168109" cy="4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28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571E-7FE3-ADEC-1BC0-E025B0B2A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E4BC1-81AA-9F08-AB71-BCC4D496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DC2AD9-6E8A-82FF-FAFA-75068330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92" y="1462088"/>
            <a:ext cx="5090708" cy="51673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D6288E-0808-3C68-8C4A-060ABBAC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92" y="1462088"/>
            <a:ext cx="4362323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5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59CB-AE4E-0E4E-BFBC-ED25519F9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665505-1F57-6E2D-5BB8-0F1DEA13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0DBE8E-7566-BE6F-5AF5-A1BE3AC7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93516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79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2B12A-88D1-079B-0E3D-99ABCDB59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7BC3-CA80-579B-0C01-99D8D340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DD1181-1512-EB42-5F25-DFA478C42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Besides, the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in foreground of teacher and student are quite different</a:t>
            </a:r>
            <a:b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that in background is relatively small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19C3A38-989F-6252-1A7F-CBE204B25497}"/>
              </a:ext>
            </a:extLst>
          </p:cNvPr>
          <p:cNvGrpSpPr/>
          <p:nvPr/>
        </p:nvGrpSpPr>
        <p:grpSpPr>
          <a:xfrm>
            <a:off x="3521905" y="2570290"/>
            <a:ext cx="5148189" cy="4091329"/>
            <a:chOff x="3521905" y="2766671"/>
            <a:chExt cx="5148189" cy="409132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0D2AE29-06B1-D956-23CD-602461378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1905" y="2766671"/>
              <a:ext cx="5148189" cy="409132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4C77774-B5CD-8187-8A16-048E8345BFFB}"/>
                </a:ext>
              </a:extLst>
            </p:cNvPr>
            <p:cNvSpPr/>
            <p:nvPr/>
          </p:nvSpPr>
          <p:spPr>
            <a:xfrm>
              <a:off x="5624512" y="6388100"/>
              <a:ext cx="1943100" cy="209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3CDEFA9-D039-26A6-B5F5-41A0B6B596E9}"/>
                </a:ext>
              </a:extLst>
            </p:cNvPr>
            <p:cNvSpPr/>
            <p:nvPr/>
          </p:nvSpPr>
          <p:spPr>
            <a:xfrm>
              <a:off x="4624378" y="6611945"/>
              <a:ext cx="1724035" cy="209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389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3776-90F2-346F-5BC5-2365F01C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2C23DC-76FE-86A6-FF4E-00B82BF1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A8737D-478B-8DAB-A4B5-4F71795F4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FGD, a new method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directly on various detectors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SOTA on COCO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multiple methods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5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E61BC-E1CA-EF63-53B9-E7A3725AD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8D474-5F2A-7138-2A8A-3736AC33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960F8D-2129-D4E2-C9AD-1B2B39EE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34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FD6B4-3D41-8965-4CA9-D409D3DC5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A4BB8-7B21-B902-55D4-9B9EA18E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B8D715-4DFA-90E5-E1A4-978B77B96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Two-stage detectors    [1, 8, 22]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RPN to find the areas possibly have the object 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send each candidate areas into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R-CNN head to classify and regress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better result but cost more time</a:t>
            </a: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32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B6DF1-2726-9891-EC1C-1869E950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D6F3B-FD1D-9BB5-5634-19556B8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CE6342-0A5D-7C93-F466-0F859F009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One-stage Anchor-based detectors    [17, 19, 21]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the classification and bounding box on feature map directly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huge amount of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 boxes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feature map in advanced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box will predict the class and coordinate of object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# anchor boxes &gt;&gt; # real object, it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brings extra computation 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intensify the imbalance of positive and negative class</a:t>
            </a:r>
          </a:p>
        </p:txBody>
      </p:sp>
    </p:spTree>
    <p:extLst>
      <p:ext uri="{BB962C8B-B14F-4D97-AF65-F5344CB8AC3E}">
        <p14:creationId xmlns:p14="http://schemas.microsoft.com/office/powerpoint/2010/main" val="98316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B90AB-B9AC-D96B-C965-61861522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C0FE1-2663-9184-8B2E-95D9AE5B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533968-6160-E0D1-B21C-594648993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One-stage Anchor-free detectors    [6, 26, 32]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a way to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 key point and location of targets directly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simpler structure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amount of computation</a:t>
            </a:r>
          </a:p>
          <a:p>
            <a:pPr lvl="1">
              <a:buFont typeface="PMingLiU" panose="02020500000000000000" pitchFamily="18" charset="-120"/>
              <a:buChar char="。"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Newest method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previous two </a:t>
            </a:r>
          </a:p>
        </p:txBody>
      </p:sp>
    </p:spTree>
    <p:extLst>
      <p:ext uri="{BB962C8B-B14F-4D97-AF65-F5344CB8AC3E}">
        <p14:creationId xmlns:p14="http://schemas.microsoft.com/office/powerpoint/2010/main" val="169369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1097</Words>
  <Application>Microsoft Office PowerPoint</Application>
  <PresentationFormat>寬螢幕</PresentationFormat>
  <Paragraphs>142</Paragraphs>
  <Slides>39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6" baseType="lpstr">
      <vt:lpstr>PMingLiU</vt:lpstr>
      <vt:lpstr>Aptos</vt:lpstr>
      <vt:lpstr>Aptos Display</vt:lpstr>
      <vt:lpstr>Arial</vt:lpstr>
      <vt:lpstr>Cambria Math</vt:lpstr>
      <vt:lpstr>Times New Roman</vt:lpstr>
      <vt:lpstr>Office 佈景主題</vt:lpstr>
      <vt:lpstr>Focal and Global  Knowledge Distillation for Detectors  CVPR 2022</vt:lpstr>
      <vt:lpstr>Outline</vt:lpstr>
      <vt:lpstr>Background</vt:lpstr>
      <vt:lpstr>Background</vt:lpstr>
      <vt:lpstr>Abstract</vt:lpstr>
      <vt:lpstr>Outline</vt:lpstr>
      <vt:lpstr>Object Detection</vt:lpstr>
      <vt:lpstr>Object Detection</vt:lpstr>
      <vt:lpstr>Object Detection</vt:lpstr>
      <vt:lpstr>Knowledge Distillation</vt:lpstr>
      <vt:lpstr>Knowledge Distillation</vt:lpstr>
      <vt:lpstr>Knowledge Distillation</vt:lpstr>
      <vt:lpstr>Outline</vt:lpstr>
      <vt:lpstr>Structure Illustration</vt:lpstr>
      <vt:lpstr>Focal Distillation</vt:lpstr>
      <vt:lpstr>Focal Distillation</vt:lpstr>
      <vt:lpstr>Focal Distillation</vt:lpstr>
      <vt:lpstr>Focal Distillation</vt:lpstr>
      <vt:lpstr>Focal Distillation</vt:lpstr>
      <vt:lpstr>Global Distillation</vt:lpstr>
      <vt:lpstr>Global Distillation</vt:lpstr>
      <vt:lpstr>Overall Distillation</vt:lpstr>
      <vt:lpstr>Outline</vt:lpstr>
      <vt:lpstr>Setting</vt:lpstr>
      <vt:lpstr>Experiment 1</vt:lpstr>
      <vt:lpstr>Experiment 1</vt:lpstr>
      <vt:lpstr>Experiment 2</vt:lpstr>
      <vt:lpstr>Experiment 2</vt:lpstr>
      <vt:lpstr>Experiment 2</vt:lpstr>
      <vt:lpstr>Ablation 1</vt:lpstr>
      <vt:lpstr>Ablation 2</vt:lpstr>
      <vt:lpstr>Ablation 3</vt:lpstr>
      <vt:lpstr>Ablation 4</vt:lpstr>
      <vt:lpstr>Outline</vt:lpstr>
      <vt:lpstr>Conclusion</vt:lpstr>
      <vt:lpstr>Reference</vt:lpstr>
      <vt:lpstr>Reference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林家逸</dc:creator>
  <cp:lastModifiedBy>林家逸</cp:lastModifiedBy>
  <cp:revision>51</cp:revision>
  <dcterms:created xsi:type="dcterms:W3CDTF">2025-09-01T15:41:03Z</dcterms:created>
  <dcterms:modified xsi:type="dcterms:W3CDTF">2025-10-14T20:55:34Z</dcterms:modified>
</cp:coreProperties>
</file>